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26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>
        <p:scale>
          <a:sx n="75" d="100"/>
          <a:sy n="75" d="100"/>
        </p:scale>
        <p:origin x="848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5911BC-8BEA-4C3B-B1BE-68BBC1AB72DA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6E6317B-D3C3-43EE-95CE-B600B6621ADE}">
      <dgm:prSet/>
      <dgm:spPr/>
      <dgm:t>
        <a:bodyPr/>
        <a:lstStyle/>
        <a:p>
          <a:r>
            <a:rPr lang="pt-PT" dirty="0" err="1"/>
            <a:t>Imperative</a:t>
          </a:r>
          <a:endParaRPr lang="en-US" dirty="0"/>
        </a:p>
      </dgm:t>
    </dgm:pt>
    <dgm:pt modelId="{5D57EEF4-7A70-4D79-BB61-5CA32A22D37C}" type="parTrans" cxnId="{4591C798-34CF-4E04-A591-7323BE2C9EAF}">
      <dgm:prSet/>
      <dgm:spPr/>
      <dgm:t>
        <a:bodyPr/>
        <a:lstStyle/>
        <a:p>
          <a:endParaRPr lang="en-US"/>
        </a:p>
      </dgm:t>
    </dgm:pt>
    <dgm:pt modelId="{4921062D-8C8F-48CA-876E-3F21ADA9AC11}" type="sibTrans" cxnId="{4591C798-34CF-4E04-A591-7323BE2C9EAF}">
      <dgm:prSet/>
      <dgm:spPr/>
      <dgm:t>
        <a:bodyPr/>
        <a:lstStyle/>
        <a:p>
          <a:endParaRPr lang="en-US"/>
        </a:p>
      </dgm:t>
    </dgm:pt>
    <dgm:pt modelId="{160F60CF-C48A-486B-9079-C94738A3C594}">
      <dgm:prSet/>
      <dgm:spPr/>
      <dgm:t>
        <a:bodyPr/>
        <a:lstStyle/>
        <a:p>
          <a:r>
            <a:rPr lang="pt-PT"/>
            <a:t>Procedural</a:t>
          </a:r>
          <a:endParaRPr lang="en-US"/>
        </a:p>
      </dgm:t>
    </dgm:pt>
    <dgm:pt modelId="{31A2F0F8-38FB-40B0-822B-E6DB31061145}" type="parTrans" cxnId="{8849A029-5AB5-4ED0-A9A4-51D124771010}">
      <dgm:prSet/>
      <dgm:spPr/>
      <dgm:t>
        <a:bodyPr/>
        <a:lstStyle/>
        <a:p>
          <a:endParaRPr lang="en-US"/>
        </a:p>
      </dgm:t>
    </dgm:pt>
    <dgm:pt modelId="{A4270CF8-2534-4194-BA18-6E2847302A09}" type="sibTrans" cxnId="{8849A029-5AB5-4ED0-A9A4-51D124771010}">
      <dgm:prSet/>
      <dgm:spPr/>
      <dgm:t>
        <a:bodyPr/>
        <a:lstStyle/>
        <a:p>
          <a:endParaRPr lang="en-US"/>
        </a:p>
      </dgm:t>
    </dgm:pt>
    <dgm:pt modelId="{29E40D74-99C9-4DB4-A84B-81173130F8AE}">
      <dgm:prSet/>
      <dgm:spPr/>
      <dgm:t>
        <a:bodyPr/>
        <a:lstStyle/>
        <a:p>
          <a:r>
            <a:rPr lang="pt-PT"/>
            <a:t>Functional</a:t>
          </a:r>
          <a:endParaRPr lang="en-US"/>
        </a:p>
      </dgm:t>
    </dgm:pt>
    <dgm:pt modelId="{3D571138-3BEA-46A0-AF49-A1C28772B692}" type="parTrans" cxnId="{9C415CFE-CE7A-4901-B228-BFA5DC2CFB86}">
      <dgm:prSet/>
      <dgm:spPr/>
      <dgm:t>
        <a:bodyPr/>
        <a:lstStyle/>
        <a:p>
          <a:endParaRPr lang="en-US"/>
        </a:p>
      </dgm:t>
    </dgm:pt>
    <dgm:pt modelId="{B721506B-8466-4C9A-A87C-EE3CB29C0191}" type="sibTrans" cxnId="{9C415CFE-CE7A-4901-B228-BFA5DC2CFB86}">
      <dgm:prSet/>
      <dgm:spPr/>
      <dgm:t>
        <a:bodyPr/>
        <a:lstStyle/>
        <a:p>
          <a:endParaRPr lang="en-US"/>
        </a:p>
      </dgm:t>
    </dgm:pt>
    <dgm:pt modelId="{AA62D3DE-F247-4B95-AA53-961D18DA6943}">
      <dgm:prSet/>
      <dgm:spPr/>
      <dgm:t>
        <a:bodyPr/>
        <a:lstStyle/>
        <a:p>
          <a:r>
            <a:rPr lang="pt-PT"/>
            <a:t>Object-oriented</a:t>
          </a:r>
          <a:endParaRPr lang="en-US"/>
        </a:p>
      </dgm:t>
    </dgm:pt>
    <dgm:pt modelId="{19478AD7-7087-4506-B7B8-0B401D32307B}" type="parTrans" cxnId="{3B15961B-D368-4178-9749-3B0967A6C4AA}">
      <dgm:prSet/>
      <dgm:spPr/>
      <dgm:t>
        <a:bodyPr/>
        <a:lstStyle/>
        <a:p>
          <a:endParaRPr lang="en-US"/>
        </a:p>
      </dgm:t>
    </dgm:pt>
    <dgm:pt modelId="{9F4F11B1-10A4-4C9B-ADC9-A3146DD8FF33}" type="sibTrans" cxnId="{3B15961B-D368-4178-9749-3B0967A6C4AA}">
      <dgm:prSet/>
      <dgm:spPr/>
      <dgm:t>
        <a:bodyPr/>
        <a:lstStyle/>
        <a:p>
          <a:endParaRPr lang="en-US"/>
        </a:p>
      </dgm:t>
    </dgm:pt>
    <dgm:pt modelId="{A13EB655-A625-4EBA-90C8-9A2094656809}">
      <dgm:prSet/>
      <dgm:spPr/>
      <dgm:t>
        <a:bodyPr/>
        <a:lstStyle/>
        <a:p>
          <a:r>
            <a:rPr lang="pt-PT" dirty="0" err="1"/>
            <a:t>Logic</a:t>
          </a:r>
          <a:endParaRPr lang="en-US" dirty="0"/>
        </a:p>
      </dgm:t>
    </dgm:pt>
    <dgm:pt modelId="{D21390D6-E9A0-4839-A052-6B97E6CA25FD}" type="parTrans" cxnId="{732AF3F3-BC00-4C62-9D0A-6CB8A29C7D15}">
      <dgm:prSet/>
      <dgm:spPr/>
      <dgm:t>
        <a:bodyPr/>
        <a:lstStyle/>
        <a:p>
          <a:endParaRPr lang="en-US"/>
        </a:p>
      </dgm:t>
    </dgm:pt>
    <dgm:pt modelId="{C72CBC08-9C42-4B54-A9AD-53A20CE3C525}" type="sibTrans" cxnId="{732AF3F3-BC00-4C62-9D0A-6CB8A29C7D15}">
      <dgm:prSet/>
      <dgm:spPr/>
      <dgm:t>
        <a:bodyPr/>
        <a:lstStyle/>
        <a:p>
          <a:endParaRPr lang="en-US"/>
        </a:p>
      </dgm:t>
    </dgm:pt>
    <dgm:pt modelId="{D33E0094-9AE9-418C-A3A7-BD7B8F0410B7}" type="pres">
      <dgm:prSet presAssocID="{3C5911BC-8BEA-4C3B-B1BE-68BBC1AB72DA}" presName="vert0" presStyleCnt="0">
        <dgm:presLayoutVars>
          <dgm:dir/>
          <dgm:animOne val="branch"/>
          <dgm:animLvl val="lvl"/>
        </dgm:presLayoutVars>
      </dgm:prSet>
      <dgm:spPr/>
    </dgm:pt>
    <dgm:pt modelId="{0B08D0F8-8496-432C-81EC-7B10B03377FA}" type="pres">
      <dgm:prSet presAssocID="{86E6317B-D3C3-43EE-95CE-B600B6621ADE}" presName="thickLine" presStyleLbl="alignNode1" presStyleIdx="0" presStyleCnt="5"/>
      <dgm:spPr/>
    </dgm:pt>
    <dgm:pt modelId="{9D89F08F-E9E1-4110-A178-FC2928FF8062}" type="pres">
      <dgm:prSet presAssocID="{86E6317B-D3C3-43EE-95CE-B600B6621ADE}" presName="horz1" presStyleCnt="0"/>
      <dgm:spPr/>
    </dgm:pt>
    <dgm:pt modelId="{26600A81-9919-4E2C-9FD2-A8325E51B0DF}" type="pres">
      <dgm:prSet presAssocID="{86E6317B-D3C3-43EE-95CE-B600B6621ADE}" presName="tx1" presStyleLbl="revTx" presStyleIdx="0" presStyleCnt="5"/>
      <dgm:spPr/>
    </dgm:pt>
    <dgm:pt modelId="{5A4D9F6C-D58B-43B4-B744-67185167C7A0}" type="pres">
      <dgm:prSet presAssocID="{86E6317B-D3C3-43EE-95CE-B600B6621ADE}" presName="vert1" presStyleCnt="0"/>
      <dgm:spPr/>
    </dgm:pt>
    <dgm:pt modelId="{29CBE452-2EDF-4CD7-A1AF-8B266E30EE59}" type="pres">
      <dgm:prSet presAssocID="{160F60CF-C48A-486B-9079-C94738A3C594}" presName="thickLine" presStyleLbl="alignNode1" presStyleIdx="1" presStyleCnt="5"/>
      <dgm:spPr/>
    </dgm:pt>
    <dgm:pt modelId="{C277C1C5-DD89-40F7-9F0A-246D08229A30}" type="pres">
      <dgm:prSet presAssocID="{160F60CF-C48A-486B-9079-C94738A3C594}" presName="horz1" presStyleCnt="0"/>
      <dgm:spPr/>
    </dgm:pt>
    <dgm:pt modelId="{5935A2D3-B343-4C47-AD07-893323126182}" type="pres">
      <dgm:prSet presAssocID="{160F60CF-C48A-486B-9079-C94738A3C594}" presName="tx1" presStyleLbl="revTx" presStyleIdx="1" presStyleCnt="5"/>
      <dgm:spPr/>
    </dgm:pt>
    <dgm:pt modelId="{23281583-4956-4B84-8D00-68D3CDB92D60}" type="pres">
      <dgm:prSet presAssocID="{160F60CF-C48A-486B-9079-C94738A3C594}" presName="vert1" presStyleCnt="0"/>
      <dgm:spPr/>
    </dgm:pt>
    <dgm:pt modelId="{438FD7E7-6487-474C-BDB2-BBDFF5FCC883}" type="pres">
      <dgm:prSet presAssocID="{29E40D74-99C9-4DB4-A84B-81173130F8AE}" presName="thickLine" presStyleLbl="alignNode1" presStyleIdx="2" presStyleCnt="5"/>
      <dgm:spPr/>
    </dgm:pt>
    <dgm:pt modelId="{AFCDC9FE-78B0-48D0-8BE1-E7B4EEB6B3E4}" type="pres">
      <dgm:prSet presAssocID="{29E40D74-99C9-4DB4-A84B-81173130F8AE}" presName="horz1" presStyleCnt="0"/>
      <dgm:spPr/>
    </dgm:pt>
    <dgm:pt modelId="{E7C0DC99-78B2-49B5-884B-AB803E1EF151}" type="pres">
      <dgm:prSet presAssocID="{29E40D74-99C9-4DB4-A84B-81173130F8AE}" presName="tx1" presStyleLbl="revTx" presStyleIdx="2" presStyleCnt="5"/>
      <dgm:spPr/>
    </dgm:pt>
    <dgm:pt modelId="{5E130739-D13C-45B0-91A1-556BCFA63026}" type="pres">
      <dgm:prSet presAssocID="{29E40D74-99C9-4DB4-A84B-81173130F8AE}" presName="vert1" presStyleCnt="0"/>
      <dgm:spPr/>
    </dgm:pt>
    <dgm:pt modelId="{C72C6E17-4D7E-49D1-9E7E-70A57AF0F470}" type="pres">
      <dgm:prSet presAssocID="{AA62D3DE-F247-4B95-AA53-961D18DA6943}" presName="thickLine" presStyleLbl="alignNode1" presStyleIdx="3" presStyleCnt="5"/>
      <dgm:spPr/>
    </dgm:pt>
    <dgm:pt modelId="{0B3AB1B1-A1E4-4628-B2E1-31D626A956BA}" type="pres">
      <dgm:prSet presAssocID="{AA62D3DE-F247-4B95-AA53-961D18DA6943}" presName="horz1" presStyleCnt="0"/>
      <dgm:spPr/>
    </dgm:pt>
    <dgm:pt modelId="{11083131-4FBD-46EF-8A8A-DD5D0E136995}" type="pres">
      <dgm:prSet presAssocID="{AA62D3DE-F247-4B95-AA53-961D18DA6943}" presName="tx1" presStyleLbl="revTx" presStyleIdx="3" presStyleCnt="5"/>
      <dgm:spPr/>
    </dgm:pt>
    <dgm:pt modelId="{EC1B89FE-F25C-42B3-9BAF-5D88438656D7}" type="pres">
      <dgm:prSet presAssocID="{AA62D3DE-F247-4B95-AA53-961D18DA6943}" presName="vert1" presStyleCnt="0"/>
      <dgm:spPr/>
    </dgm:pt>
    <dgm:pt modelId="{40F16175-1E73-48B3-AA6D-831E9A528189}" type="pres">
      <dgm:prSet presAssocID="{A13EB655-A625-4EBA-90C8-9A2094656809}" presName="thickLine" presStyleLbl="alignNode1" presStyleIdx="4" presStyleCnt="5"/>
      <dgm:spPr/>
    </dgm:pt>
    <dgm:pt modelId="{804769F2-A2A9-4AB1-A7A0-49111ADE4100}" type="pres">
      <dgm:prSet presAssocID="{A13EB655-A625-4EBA-90C8-9A2094656809}" presName="horz1" presStyleCnt="0"/>
      <dgm:spPr/>
    </dgm:pt>
    <dgm:pt modelId="{29EDC0C9-9315-4C0E-B716-150665C4A3F6}" type="pres">
      <dgm:prSet presAssocID="{A13EB655-A625-4EBA-90C8-9A2094656809}" presName="tx1" presStyleLbl="revTx" presStyleIdx="4" presStyleCnt="5"/>
      <dgm:spPr/>
    </dgm:pt>
    <dgm:pt modelId="{330A4170-C542-46ED-8EFA-A9F41D522E86}" type="pres">
      <dgm:prSet presAssocID="{A13EB655-A625-4EBA-90C8-9A2094656809}" presName="vert1" presStyleCnt="0"/>
      <dgm:spPr/>
    </dgm:pt>
  </dgm:ptLst>
  <dgm:cxnLst>
    <dgm:cxn modelId="{3B15961B-D368-4178-9749-3B0967A6C4AA}" srcId="{3C5911BC-8BEA-4C3B-B1BE-68BBC1AB72DA}" destId="{AA62D3DE-F247-4B95-AA53-961D18DA6943}" srcOrd="3" destOrd="0" parTransId="{19478AD7-7087-4506-B7B8-0B401D32307B}" sibTransId="{9F4F11B1-10A4-4C9B-ADC9-A3146DD8FF33}"/>
    <dgm:cxn modelId="{8849A029-5AB5-4ED0-A9A4-51D124771010}" srcId="{3C5911BC-8BEA-4C3B-B1BE-68BBC1AB72DA}" destId="{160F60CF-C48A-486B-9079-C94738A3C594}" srcOrd="1" destOrd="0" parTransId="{31A2F0F8-38FB-40B0-822B-E6DB31061145}" sibTransId="{A4270CF8-2534-4194-BA18-6E2847302A09}"/>
    <dgm:cxn modelId="{954DF438-E9AC-4DD0-88BB-882E17E085C4}" type="presOf" srcId="{160F60CF-C48A-486B-9079-C94738A3C594}" destId="{5935A2D3-B343-4C47-AD07-893323126182}" srcOrd="0" destOrd="0" presId="urn:microsoft.com/office/officeart/2008/layout/LinedList"/>
    <dgm:cxn modelId="{48E97347-FE78-4B6B-A3FA-B3DAEA39FE4A}" type="presOf" srcId="{AA62D3DE-F247-4B95-AA53-961D18DA6943}" destId="{11083131-4FBD-46EF-8A8A-DD5D0E136995}" srcOrd="0" destOrd="0" presId="urn:microsoft.com/office/officeart/2008/layout/LinedList"/>
    <dgm:cxn modelId="{FF45F275-CA9B-4814-91FF-B94B074E063B}" type="presOf" srcId="{86E6317B-D3C3-43EE-95CE-B600B6621ADE}" destId="{26600A81-9919-4E2C-9FD2-A8325E51B0DF}" srcOrd="0" destOrd="0" presId="urn:microsoft.com/office/officeart/2008/layout/LinedList"/>
    <dgm:cxn modelId="{B4EA758B-E949-4A32-B9AB-14BE0A9D96D3}" type="presOf" srcId="{29E40D74-99C9-4DB4-A84B-81173130F8AE}" destId="{E7C0DC99-78B2-49B5-884B-AB803E1EF151}" srcOrd="0" destOrd="0" presId="urn:microsoft.com/office/officeart/2008/layout/LinedList"/>
    <dgm:cxn modelId="{4591C798-34CF-4E04-A591-7323BE2C9EAF}" srcId="{3C5911BC-8BEA-4C3B-B1BE-68BBC1AB72DA}" destId="{86E6317B-D3C3-43EE-95CE-B600B6621ADE}" srcOrd="0" destOrd="0" parTransId="{5D57EEF4-7A70-4D79-BB61-5CA32A22D37C}" sibTransId="{4921062D-8C8F-48CA-876E-3F21ADA9AC11}"/>
    <dgm:cxn modelId="{2E0E7BA3-F26F-4155-99F5-51251E270912}" type="presOf" srcId="{A13EB655-A625-4EBA-90C8-9A2094656809}" destId="{29EDC0C9-9315-4C0E-B716-150665C4A3F6}" srcOrd="0" destOrd="0" presId="urn:microsoft.com/office/officeart/2008/layout/LinedList"/>
    <dgm:cxn modelId="{3D74CAC5-FDF8-4C60-919E-0DB6E3764819}" type="presOf" srcId="{3C5911BC-8BEA-4C3B-B1BE-68BBC1AB72DA}" destId="{D33E0094-9AE9-418C-A3A7-BD7B8F0410B7}" srcOrd="0" destOrd="0" presId="urn:microsoft.com/office/officeart/2008/layout/LinedList"/>
    <dgm:cxn modelId="{732AF3F3-BC00-4C62-9D0A-6CB8A29C7D15}" srcId="{3C5911BC-8BEA-4C3B-B1BE-68BBC1AB72DA}" destId="{A13EB655-A625-4EBA-90C8-9A2094656809}" srcOrd="4" destOrd="0" parTransId="{D21390D6-E9A0-4839-A052-6B97E6CA25FD}" sibTransId="{C72CBC08-9C42-4B54-A9AD-53A20CE3C525}"/>
    <dgm:cxn modelId="{9C415CFE-CE7A-4901-B228-BFA5DC2CFB86}" srcId="{3C5911BC-8BEA-4C3B-B1BE-68BBC1AB72DA}" destId="{29E40D74-99C9-4DB4-A84B-81173130F8AE}" srcOrd="2" destOrd="0" parTransId="{3D571138-3BEA-46A0-AF49-A1C28772B692}" sibTransId="{B721506B-8466-4C9A-A87C-EE3CB29C0191}"/>
    <dgm:cxn modelId="{A24D5FF9-7B3B-4E67-8AF9-DC46D5CE1943}" type="presParOf" srcId="{D33E0094-9AE9-418C-A3A7-BD7B8F0410B7}" destId="{0B08D0F8-8496-432C-81EC-7B10B03377FA}" srcOrd="0" destOrd="0" presId="urn:microsoft.com/office/officeart/2008/layout/LinedList"/>
    <dgm:cxn modelId="{4EF2E111-D432-4C61-AE00-E5942F67AB46}" type="presParOf" srcId="{D33E0094-9AE9-418C-A3A7-BD7B8F0410B7}" destId="{9D89F08F-E9E1-4110-A178-FC2928FF8062}" srcOrd="1" destOrd="0" presId="urn:microsoft.com/office/officeart/2008/layout/LinedList"/>
    <dgm:cxn modelId="{C78E3A61-0458-4416-B8CF-58EF27E1B0F4}" type="presParOf" srcId="{9D89F08F-E9E1-4110-A178-FC2928FF8062}" destId="{26600A81-9919-4E2C-9FD2-A8325E51B0DF}" srcOrd="0" destOrd="0" presId="urn:microsoft.com/office/officeart/2008/layout/LinedList"/>
    <dgm:cxn modelId="{09A899C4-06CF-4731-9DA4-F9718F94EEE1}" type="presParOf" srcId="{9D89F08F-E9E1-4110-A178-FC2928FF8062}" destId="{5A4D9F6C-D58B-43B4-B744-67185167C7A0}" srcOrd="1" destOrd="0" presId="urn:microsoft.com/office/officeart/2008/layout/LinedList"/>
    <dgm:cxn modelId="{65AF7B3A-66E3-4131-ADFD-234ECA3719AC}" type="presParOf" srcId="{D33E0094-9AE9-418C-A3A7-BD7B8F0410B7}" destId="{29CBE452-2EDF-4CD7-A1AF-8B266E30EE59}" srcOrd="2" destOrd="0" presId="urn:microsoft.com/office/officeart/2008/layout/LinedList"/>
    <dgm:cxn modelId="{0505D0B5-45F4-458A-9AD6-073507A2621F}" type="presParOf" srcId="{D33E0094-9AE9-418C-A3A7-BD7B8F0410B7}" destId="{C277C1C5-DD89-40F7-9F0A-246D08229A30}" srcOrd="3" destOrd="0" presId="urn:microsoft.com/office/officeart/2008/layout/LinedList"/>
    <dgm:cxn modelId="{80DC9517-0A53-46BF-9184-8F4A128BA88B}" type="presParOf" srcId="{C277C1C5-DD89-40F7-9F0A-246D08229A30}" destId="{5935A2D3-B343-4C47-AD07-893323126182}" srcOrd="0" destOrd="0" presId="urn:microsoft.com/office/officeart/2008/layout/LinedList"/>
    <dgm:cxn modelId="{B97C93E1-7D40-4F86-9620-6EBD7D5A97D0}" type="presParOf" srcId="{C277C1C5-DD89-40F7-9F0A-246D08229A30}" destId="{23281583-4956-4B84-8D00-68D3CDB92D60}" srcOrd="1" destOrd="0" presId="urn:microsoft.com/office/officeart/2008/layout/LinedList"/>
    <dgm:cxn modelId="{70B6CE77-804B-4C5D-A831-DF7D8E7F1260}" type="presParOf" srcId="{D33E0094-9AE9-418C-A3A7-BD7B8F0410B7}" destId="{438FD7E7-6487-474C-BDB2-BBDFF5FCC883}" srcOrd="4" destOrd="0" presId="urn:microsoft.com/office/officeart/2008/layout/LinedList"/>
    <dgm:cxn modelId="{7F44A190-A12F-4161-8560-A8CEFC955A0A}" type="presParOf" srcId="{D33E0094-9AE9-418C-A3A7-BD7B8F0410B7}" destId="{AFCDC9FE-78B0-48D0-8BE1-E7B4EEB6B3E4}" srcOrd="5" destOrd="0" presId="urn:microsoft.com/office/officeart/2008/layout/LinedList"/>
    <dgm:cxn modelId="{E8803A50-6875-48F5-BB98-CE2C3863B75B}" type="presParOf" srcId="{AFCDC9FE-78B0-48D0-8BE1-E7B4EEB6B3E4}" destId="{E7C0DC99-78B2-49B5-884B-AB803E1EF151}" srcOrd="0" destOrd="0" presId="urn:microsoft.com/office/officeart/2008/layout/LinedList"/>
    <dgm:cxn modelId="{A1DDD504-658A-4810-AD76-735322912BE2}" type="presParOf" srcId="{AFCDC9FE-78B0-48D0-8BE1-E7B4EEB6B3E4}" destId="{5E130739-D13C-45B0-91A1-556BCFA63026}" srcOrd="1" destOrd="0" presId="urn:microsoft.com/office/officeart/2008/layout/LinedList"/>
    <dgm:cxn modelId="{929C1C0D-C451-415B-83C6-81A80CF202ED}" type="presParOf" srcId="{D33E0094-9AE9-418C-A3A7-BD7B8F0410B7}" destId="{C72C6E17-4D7E-49D1-9E7E-70A57AF0F470}" srcOrd="6" destOrd="0" presId="urn:microsoft.com/office/officeart/2008/layout/LinedList"/>
    <dgm:cxn modelId="{41BB0482-7961-465D-8238-E8D2264F1220}" type="presParOf" srcId="{D33E0094-9AE9-418C-A3A7-BD7B8F0410B7}" destId="{0B3AB1B1-A1E4-4628-B2E1-31D626A956BA}" srcOrd="7" destOrd="0" presId="urn:microsoft.com/office/officeart/2008/layout/LinedList"/>
    <dgm:cxn modelId="{4625A1AC-85A4-4EC0-8C83-98E12402F2FF}" type="presParOf" srcId="{0B3AB1B1-A1E4-4628-B2E1-31D626A956BA}" destId="{11083131-4FBD-46EF-8A8A-DD5D0E136995}" srcOrd="0" destOrd="0" presId="urn:microsoft.com/office/officeart/2008/layout/LinedList"/>
    <dgm:cxn modelId="{7A57FF34-DF23-4EB3-9DA4-CBC5988D977D}" type="presParOf" srcId="{0B3AB1B1-A1E4-4628-B2E1-31D626A956BA}" destId="{EC1B89FE-F25C-42B3-9BAF-5D88438656D7}" srcOrd="1" destOrd="0" presId="urn:microsoft.com/office/officeart/2008/layout/LinedList"/>
    <dgm:cxn modelId="{4EBA0AE4-518B-4C00-91A6-352E81EBCD55}" type="presParOf" srcId="{D33E0094-9AE9-418C-A3A7-BD7B8F0410B7}" destId="{40F16175-1E73-48B3-AA6D-831E9A528189}" srcOrd="8" destOrd="0" presId="urn:microsoft.com/office/officeart/2008/layout/LinedList"/>
    <dgm:cxn modelId="{CBB15A8B-E53F-4D42-93CF-D25099772C63}" type="presParOf" srcId="{D33E0094-9AE9-418C-A3A7-BD7B8F0410B7}" destId="{804769F2-A2A9-4AB1-A7A0-49111ADE4100}" srcOrd="9" destOrd="0" presId="urn:microsoft.com/office/officeart/2008/layout/LinedList"/>
    <dgm:cxn modelId="{AEF5461D-5D36-4D5E-B048-A9F07E56B65E}" type="presParOf" srcId="{804769F2-A2A9-4AB1-A7A0-49111ADE4100}" destId="{29EDC0C9-9315-4C0E-B716-150665C4A3F6}" srcOrd="0" destOrd="0" presId="urn:microsoft.com/office/officeart/2008/layout/LinedList"/>
    <dgm:cxn modelId="{6F328F02-B00A-4597-9AF4-9BA37360BBE8}" type="presParOf" srcId="{804769F2-A2A9-4AB1-A7A0-49111ADE4100}" destId="{330A4170-C542-46ED-8EFA-A9F41D522E8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08D0F8-8496-432C-81EC-7B10B03377FA}">
      <dsp:nvSpPr>
        <dsp:cNvPr id="0" name=""/>
        <dsp:cNvSpPr/>
      </dsp:nvSpPr>
      <dsp:spPr>
        <a:xfrm>
          <a:off x="0" y="352"/>
          <a:ext cx="700459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600A81-9919-4E2C-9FD2-A8325E51B0DF}">
      <dsp:nvSpPr>
        <dsp:cNvPr id="0" name=""/>
        <dsp:cNvSpPr/>
      </dsp:nvSpPr>
      <dsp:spPr>
        <a:xfrm>
          <a:off x="0" y="352"/>
          <a:ext cx="7004590" cy="577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600" kern="1200" dirty="0" err="1"/>
            <a:t>Imperative</a:t>
          </a:r>
          <a:endParaRPr lang="en-US" sz="2600" kern="1200" dirty="0"/>
        </a:p>
      </dsp:txBody>
      <dsp:txXfrm>
        <a:off x="0" y="352"/>
        <a:ext cx="7004590" cy="577982"/>
      </dsp:txXfrm>
    </dsp:sp>
    <dsp:sp modelId="{29CBE452-2EDF-4CD7-A1AF-8B266E30EE59}">
      <dsp:nvSpPr>
        <dsp:cNvPr id="0" name=""/>
        <dsp:cNvSpPr/>
      </dsp:nvSpPr>
      <dsp:spPr>
        <a:xfrm>
          <a:off x="0" y="578335"/>
          <a:ext cx="700459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35A2D3-B343-4C47-AD07-893323126182}">
      <dsp:nvSpPr>
        <dsp:cNvPr id="0" name=""/>
        <dsp:cNvSpPr/>
      </dsp:nvSpPr>
      <dsp:spPr>
        <a:xfrm>
          <a:off x="0" y="578335"/>
          <a:ext cx="7004590" cy="577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600" kern="1200"/>
            <a:t>Procedural</a:t>
          </a:r>
          <a:endParaRPr lang="en-US" sz="2600" kern="1200"/>
        </a:p>
      </dsp:txBody>
      <dsp:txXfrm>
        <a:off x="0" y="578335"/>
        <a:ext cx="7004590" cy="577982"/>
      </dsp:txXfrm>
    </dsp:sp>
    <dsp:sp modelId="{438FD7E7-6487-474C-BDB2-BBDFF5FCC883}">
      <dsp:nvSpPr>
        <dsp:cNvPr id="0" name=""/>
        <dsp:cNvSpPr/>
      </dsp:nvSpPr>
      <dsp:spPr>
        <a:xfrm>
          <a:off x="0" y="1156318"/>
          <a:ext cx="700459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7C0DC99-78B2-49B5-884B-AB803E1EF151}">
      <dsp:nvSpPr>
        <dsp:cNvPr id="0" name=""/>
        <dsp:cNvSpPr/>
      </dsp:nvSpPr>
      <dsp:spPr>
        <a:xfrm>
          <a:off x="0" y="1156318"/>
          <a:ext cx="7004590" cy="577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600" kern="1200"/>
            <a:t>Functional</a:t>
          </a:r>
          <a:endParaRPr lang="en-US" sz="2600" kern="1200"/>
        </a:p>
      </dsp:txBody>
      <dsp:txXfrm>
        <a:off x="0" y="1156318"/>
        <a:ext cx="7004590" cy="577982"/>
      </dsp:txXfrm>
    </dsp:sp>
    <dsp:sp modelId="{C72C6E17-4D7E-49D1-9E7E-70A57AF0F470}">
      <dsp:nvSpPr>
        <dsp:cNvPr id="0" name=""/>
        <dsp:cNvSpPr/>
      </dsp:nvSpPr>
      <dsp:spPr>
        <a:xfrm>
          <a:off x="0" y="1734300"/>
          <a:ext cx="700459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1083131-4FBD-46EF-8A8A-DD5D0E136995}">
      <dsp:nvSpPr>
        <dsp:cNvPr id="0" name=""/>
        <dsp:cNvSpPr/>
      </dsp:nvSpPr>
      <dsp:spPr>
        <a:xfrm>
          <a:off x="0" y="1734300"/>
          <a:ext cx="7004590" cy="577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600" kern="1200"/>
            <a:t>Object-oriented</a:t>
          </a:r>
          <a:endParaRPr lang="en-US" sz="2600" kern="1200"/>
        </a:p>
      </dsp:txBody>
      <dsp:txXfrm>
        <a:off x="0" y="1734300"/>
        <a:ext cx="7004590" cy="577982"/>
      </dsp:txXfrm>
    </dsp:sp>
    <dsp:sp modelId="{40F16175-1E73-48B3-AA6D-831E9A528189}">
      <dsp:nvSpPr>
        <dsp:cNvPr id="0" name=""/>
        <dsp:cNvSpPr/>
      </dsp:nvSpPr>
      <dsp:spPr>
        <a:xfrm>
          <a:off x="0" y="2312283"/>
          <a:ext cx="7004590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EDC0C9-9315-4C0E-B716-150665C4A3F6}">
      <dsp:nvSpPr>
        <dsp:cNvPr id="0" name=""/>
        <dsp:cNvSpPr/>
      </dsp:nvSpPr>
      <dsp:spPr>
        <a:xfrm>
          <a:off x="0" y="2312283"/>
          <a:ext cx="7004590" cy="577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600" kern="1200" dirty="0" err="1"/>
            <a:t>Logic</a:t>
          </a:r>
          <a:endParaRPr lang="en-US" sz="2600" kern="1200" dirty="0"/>
        </a:p>
      </dsp:txBody>
      <dsp:txXfrm>
        <a:off x="0" y="2312283"/>
        <a:ext cx="7004590" cy="5779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125FD-6F1A-4789-9756-953EB559D2AB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8CEAE-2408-4D18-A52B-E76CC18045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9551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Programming</a:t>
            </a:r>
            <a:r>
              <a:rPr lang="pt-PT" dirty="0"/>
              <a:t> </a:t>
            </a:r>
            <a:r>
              <a:rPr lang="pt-PT" dirty="0" err="1"/>
              <a:t>Paradigms</a:t>
            </a:r>
            <a:r>
              <a:rPr lang="pt-PT" dirty="0"/>
              <a:t> are Styles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en-US" noProof="0" dirty="0"/>
              <a:t>coding</a:t>
            </a:r>
            <a:r>
              <a:rPr lang="pt-PT" dirty="0"/>
              <a:t>. </a:t>
            </a:r>
            <a:r>
              <a:rPr lang="en-US" noProof="0" dirty="0"/>
              <a:t>Using</a:t>
            </a:r>
            <a:r>
              <a:rPr lang="pt-PT" dirty="0"/>
              <a:t> </a:t>
            </a:r>
            <a:r>
              <a:rPr lang="en-US" noProof="0" dirty="0"/>
              <a:t>different paradigms forces you to think differently, to approach problems differently. It’s as if they’re different tools, and you must choose one to solve a problem. There are many programming paradigms. I’ll be talking about these 5.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8CEAE-2408-4D18-A52B-E76CC18045A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3152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a programmer. You want your computer to do stuff. With imperative programming, you make the computer do stuff by explicitly telling it each and every instruction. To make a cake in </a:t>
            </a:r>
            <a:r>
              <a:rPr lang="en-US" dirty="0" err="1"/>
              <a:t>reak</a:t>
            </a:r>
            <a:r>
              <a:rPr lang="en-US" dirty="0"/>
              <a:t>-life, you may create a step-by-step list with the following: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8CEAE-2408-4D18-A52B-E76CC18045A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80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8CEAE-2408-4D18-A52B-E76CC18045A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994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Procedural programming is an extension of imperative programming. In procedural programming, we split step-by-step instructions into procedures. This lets us be more organized when specifying an algorithm (or a recipe), and it lets us re-use procedures.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8CEAE-2408-4D18-A52B-E76CC18045A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835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Functional Programming is a paradigm you’ve seen and probably used before, but not to it’s full potential. In a language whose only paradigm is functional, there are no variable declarations. There are no </a:t>
            </a:r>
            <a:r>
              <a:rPr lang="en-US" dirty="0" err="1"/>
              <a:t>fors</a:t>
            </a:r>
            <a:r>
              <a:rPr lang="en-US" dirty="0"/>
              <a:t> and whiles. Higher Order Programming is a consequence of Functional Programming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8CEAE-2408-4D18-A52B-E76CC18045A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7937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264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90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347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65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134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022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08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950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1976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850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046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583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804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154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57AA7F-BE72-4467-897E-7A302F46504F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9263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57AA7F-BE72-4467-897E-7A302F46504F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85478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57AA7F-BE72-4467-897E-7A302F46504F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3337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6165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592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2415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200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207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54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551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53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801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01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505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8788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705" r:id="rId3"/>
    <p:sldLayoutId id="2147483704" r:id="rId4"/>
    <p:sldLayoutId id="2147483703" r:id="rId5"/>
    <p:sldLayoutId id="2147483702" r:id="rId6"/>
    <p:sldLayoutId id="2147483701" r:id="rId7"/>
    <p:sldLayoutId id="2147483700" r:id="rId8"/>
    <p:sldLayoutId id="2147483699" r:id="rId9"/>
    <p:sldLayoutId id="2147483698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596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gif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 descr="A blackboard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8D73BF50-2E35-8D26-E33B-46BFE45216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1" b="1"/>
          <a:stretch/>
        </p:blipFill>
        <p:spPr>
          <a:xfrm>
            <a:off x="-2" y="10"/>
            <a:ext cx="1219200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A095E96-319D-4055-AD99-41FEB4030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32171" y="0"/>
            <a:ext cx="6327657" cy="36848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511B93-02DE-442F-856F-631570E26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9122" y="0"/>
            <a:ext cx="6333755" cy="3687899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0435B-03D5-3DF1-EFF7-54EBA4A09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0746" y="1294326"/>
            <a:ext cx="4887459" cy="1826983"/>
          </a:xfrm>
        </p:spPr>
        <p:txBody>
          <a:bodyPr anchor="b">
            <a:normAutofit fontScale="90000"/>
          </a:bodyPr>
          <a:lstStyle/>
          <a:p>
            <a:r>
              <a:rPr lang="pt-PT" dirty="0" err="1"/>
              <a:t>Programming</a:t>
            </a:r>
            <a:r>
              <a:rPr lang="pt-PT" dirty="0"/>
              <a:t> Fundamentals &amp; </a:t>
            </a:r>
            <a:r>
              <a:rPr lang="pt-PT" dirty="0" err="1"/>
              <a:t>Higher</a:t>
            </a:r>
            <a:r>
              <a:rPr lang="pt-PT" dirty="0"/>
              <a:t> </a:t>
            </a:r>
            <a:r>
              <a:rPr lang="pt-PT" dirty="0" err="1"/>
              <a:t>Order</a:t>
            </a:r>
            <a:r>
              <a:rPr lang="pt-PT" dirty="0"/>
              <a:t> </a:t>
            </a:r>
            <a:r>
              <a:rPr lang="pt-PT" dirty="0" err="1"/>
              <a:t>Programming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226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2CC1B-19F0-58EC-9BCD-ECB8566CEDD3}"/>
              </a:ext>
            </a:extLst>
          </p:cNvPr>
          <p:cNvSpPr txBox="1">
            <a:spLocks/>
          </p:cNvSpPr>
          <p:nvPr/>
        </p:nvSpPr>
        <p:spPr>
          <a:xfrm>
            <a:off x="0" y="321737"/>
            <a:ext cx="12192001" cy="646331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exercises</a:t>
            </a:r>
          </a:p>
        </p:txBody>
      </p:sp>
      <p:pic>
        <p:nvPicPr>
          <p:cNvPr id="2050" name="Picture 2" descr="The human brain – Maropeng and Sterkfontein Caves">
            <a:extLst>
              <a:ext uri="{FF2B5EF4-FFF2-40B4-BE49-F238E27FC236}">
                <a16:creationId xmlns:a16="http://schemas.microsoft.com/office/drawing/2014/main" id="{E14CDA65-0A4A-87C3-DF8C-9205C1E10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150" y="2658533"/>
            <a:ext cx="6387570" cy="4591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in on Cool Pics">
            <a:extLst>
              <a:ext uri="{FF2B5EF4-FFF2-40B4-BE49-F238E27FC236}">
                <a16:creationId xmlns:a16="http://schemas.microsoft.com/office/drawing/2014/main" id="{277F005D-D9F5-B9AC-19AA-CEA615EAC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067" y="3429000"/>
            <a:ext cx="6936054" cy="3930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969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C707F7-94EE-A063-9015-7A95252EE73E}"/>
              </a:ext>
            </a:extLst>
          </p:cNvPr>
          <p:cNvSpPr txBox="1"/>
          <p:nvPr/>
        </p:nvSpPr>
        <p:spPr>
          <a:xfrm>
            <a:off x="369948" y="1066163"/>
            <a:ext cx="3622596" cy="51483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>
                <a:latin typeface="+mj-lt"/>
                <a:ea typeface="+mj-ea"/>
                <a:cs typeface="+mj-cs"/>
              </a:rPr>
              <a:t>Programming Paradigms</a:t>
            </a:r>
          </a:p>
        </p:txBody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BFBA1DE0-201B-5D88-49A1-863F783741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1808984"/>
              </p:ext>
            </p:extLst>
          </p:nvPr>
        </p:nvGraphicFramePr>
        <p:xfrm>
          <a:off x="4501610" y="1260628"/>
          <a:ext cx="7004590" cy="2890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1ABE1E5-BA96-7692-3F42-47B1E17937D1}"/>
              </a:ext>
            </a:extLst>
          </p:cNvPr>
          <p:cNvSpPr txBox="1"/>
          <p:nvPr/>
        </p:nvSpPr>
        <p:spPr>
          <a:xfrm>
            <a:off x="1435948" y="4206239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Styles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coding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300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23EF6-B6E6-AC97-DFDD-CEB7FA0AF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1" cy="1293028"/>
          </a:xfrm>
        </p:spPr>
        <p:txBody>
          <a:bodyPr/>
          <a:lstStyle/>
          <a:p>
            <a:pPr algn="ctr"/>
            <a:r>
              <a:rPr lang="en-US" dirty="0"/>
              <a:t>Imperative Programming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D7291A-87DC-5DE4-B89B-7DBC0D0DACE2}"/>
              </a:ext>
            </a:extLst>
          </p:cNvPr>
          <p:cNvSpPr txBox="1"/>
          <p:nvPr/>
        </p:nvSpPr>
        <p:spPr>
          <a:xfrm>
            <a:off x="507207" y="1971675"/>
            <a:ext cx="1271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 this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24E833-0C40-97E8-A8F9-09476C2E0354}"/>
              </a:ext>
            </a:extLst>
          </p:cNvPr>
          <p:cNvSpPr txBox="1"/>
          <p:nvPr/>
        </p:nvSpPr>
        <p:spPr>
          <a:xfrm>
            <a:off x="2416970" y="1602343"/>
            <a:ext cx="1271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 this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AD3F10-C28A-D808-889E-D698D13384DC}"/>
              </a:ext>
            </a:extLst>
          </p:cNvPr>
          <p:cNvSpPr txBox="1"/>
          <p:nvPr/>
        </p:nvSpPr>
        <p:spPr>
          <a:xfrm>
            <a:off x="3731421" y="2156341"/>
            <a:ext cx="1612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 do this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086978-C954-9D59-446D-6DD1A5989383}"/>
              </a:ext>
            </a:extLst>
          </p:cNvPr>
          <p:cNvSpPr txBox="1"/>
          <p:nvPr/>
        </p:nvSpPr>
        <p:spPr>
          <a:xfrm>
            <a:off x="6217443" y="1659493"/>
            <a:ext cx="3362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something, then do this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A324C9-F10E-2F52-ED95-1CE870B20480}"/>
              </a:ext>
            </a:extLst>
          </p:cNvPr>
          <p:cNvSpPr txBox="1"/>
          <p:nvPr/>
        </p:nvSpPr>
        <p:spPr>
          <a:xfrm>
            <a:off x="0" y="2991308"/>
            <a:ext cx="408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Real-life Example: Baking a cake</a:t>
            </a:r>
          </a:p>
        </p:txBody>
      </p:sp>
      <p:pic>
        <p:nvPicPr>
          <p:cNvPr id="1026" name="Picture 2" descr="Cake | Minecraft Wiki | Fandom">
            <a:extLst>
              <a:ext uri="{FF2B5EF4-FFF2-40B4-BE49-F238E27FC236}">
                <a16:creationId xmlns:a16="http://schemas.microsoft.com/office/drawing/2014/main" id="{89641C39-E694-5A70-5A06-3B8E498EE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277" y="2596303"/>
            <a:ext cx="1360390" cy="136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F2F799-D340-4A66-957E-BAD3226E3E3F}"/>
              </a:ext>
            </a:extLst>
          </p:cNvPr>
          <p:cNvSpPr txBox="1"/>
          <p:nvPr/>
        </p:nvSpPr>
        <p:spPr>
          <a:xfrm>
            <a:off x="0" y="3522133"/>
            <a:ext cx="37314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Pour flour into a bowl</a:t>
            </a:r>
          </a:p>
          <a:p>
            <a:pPr marL="342900" indent="-342900">
              <a:buAutoNum type="arabicParenR"/>
            </a:pPr>
            <a:r>
              <a:rPr lang="en-US" dirty="0"/>
              <a:t>Crack 2 eggs into the bowl</a:t>
            </a:r>
          </a:p>
          <a:p>
            <a:pPr marL="342900" indent="-342900">
              <a:buAutoNum type="arabicParenR"/>
            </a:pPr>
            <a:r>
              <a:rPr lang="en-US" dirty="0"/>
              <a:t>Pour milk into the bowl</a:t>
            </a:r>
          </a:p>
          <a:p>
            <a:pPr marL="342900" indent="-342900">
              <a:buAutoNum type="arabicParenR"/>
            </a:pPr>
            <a:r>
              <a:rPr lang="en-US" dirty="0"/>
              <a:t>Mix it  </a:t>
            </a:r>
          </a:p>
          <a:p>
            <a:pPr marL="342900" indent="-342900">
              <a:buAutoNum type="arabicParenR"/>
            </a:pPr>
            <a:r>
              <a:rPr lang="en-US" dirty="0"/>
              <a:t>Pour the mix into a mold</a:t>
            </a:r>
          </a:p>
          <a:p>
            <a:pPr marL="342900" indent="-342900">
              <a:buAutoNum type="arabicParenR"/>
            </a:pPr>
            <a:r>
              <a:rPr lang="en-US" dirty="0"/>
              <a:t>Bake in oven for 30 minutes</a:t>
            </a:r>
          </a:p>
          <a:p>
            <a:pPr marL="342900" indent="-342900">
              <a:buAutoNum type="arabicParenR"/>
            </a:pPr>
            <a:r>
              <a:rPr lang="en-US" dirty="0"/>
              <a:t>Let it chill for 5 minutes</a:t>
            </a:r>
          </a:p>
        </p:txBody>
      </p:sp>
      <p:pic>
        <p:nvPicPr>
          <p:cNvPr id="1028" name="Picture 4" descr="Tigela - Minecraft Wiki">
            <a:extLst>
              <a:ext uri="{FF2B5EF4-FFF2-40B4-BE49-F238E27FC236}">
                <a16:creationId xmlns:a16="http://schemas.microsoft.com/office/drawing/2014/main" id="{6B22FFC5-38BE-E1FE-0143-1F67EAED2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427" y="3706799"/>
            <a:ext cx="2379640" cy="237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lour | Food Plus Wiki | Fandom">
            <a:extLst>
              <a:ext uri="{FF2B5EF4-FFF2-40B4-BE49-F238E27FC236}">
                <a16:creationId xmlns:a16="http://schemas.microsoft.com/office/drawing/2014/main" id="{E58402E1-B947-089C-2EE5-EBCD1288A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203" y="4313462"/>
            <a:ext cx="711837" cy="71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Ovo - Minecraft Wiki">
            <a:extLst>
              <a:ext uri="{FF2B5EF4-FFF2-40B4-BE49-F238E27FC236}">
                <a16:creationId xmlns:a16="http://schemas.microsoft.com/office/drawing/2014/main" id="{B3273982-AAA9-7249-39E2-373F3B7B8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765" y="4503615"/>
            <a:ext cx="596875" cy="59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ied Egg | How to craft fried egg in Minecraft | Minecraft Wiki">
            <a:extLst>
              <a:ext uri="{FF2B5EF4-FFF2-40B4-BE49-F238E27FC236}">
                <a16:creationId xmlns:a16="http://schemas.microsoft.com/office/drawing/2014/main" id="{D7953474-98AA-86D8-CC4B-4FAC34565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415" y="4265265"/>
            <a:ext cx="1073573" cy="1073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Ovo - Minecraft Wiki">
            <a:extLst>
              <a:ext uri="{FF2B5EF4-FFF2-40B4-BE49-F238E27FC236}">
                <a16:creationId xmlns:a16="http://schemas.microsoft.com/office/drawing/2014/main" id="{A446678A-5357-7ED2-3A8B-7A76DB714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247" y="4578807"/>
            <a:ext cx="596875" cy="59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alinha - Minecraft Wiki">
            <a:extLst>
              <a:ext uri="{FF2B5EF4-FFF2-40B4-BE49-F238E27FC236}">
                <a16:creationId xmlns:a16="http://schemas.microsoft.com/office/drawing/2014/main" id="{6E85F0F3-A9DF-C7C3-644C-8BBA6B0FC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681" y="4524169"/>
            <a:ext cx="765666" cy="814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Cow – Minecraft Wiki">
            <a:extLst>
              <a:ext uri="{FF2B5EF4-FFF2-40B4-BE49-F238E27FC236}">
                <a16:creationId xmlns:a16="http://schemas.microsoft.com/office/drawing/2014/main" id="{FFA1DB4B-6D12-41E0-5E94-85FEC02FE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705" y="2063856"/>
            <a:ext cx="1588642" cy="217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s Milk Good or Bad for You? | KQED Education">
            <a:extLst>
              <a:ext uri="{FF2B5EF4-FFF2-40B4-BE49-F238E27FC236}">
                <a16:creationId xmlns:a16="http://schemas.microsoft.com/office/drawing/2014/main" id="{3C3B2FCE-FBD7-3310-2239-9AD176335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59274">
            <a:off x="7251287" y="2930498"/>
            <a:ext cx="1631506" cy="108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Chicken_hurt1">
            <a:hlinkClick r:id="" action="ppaction://media"/>
            <a:extLst>
              <a:ext uri="{FF2B5EF4-FFF2-40B4-BE49-F238E27FC236}">
                <a16:creationId xmlns:a16="http://schemas.microsoft.com/office/drawing/2014/main" id="{61DE08DD-3C01-262A-24A6-FAA45B25C2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2648672" y="533883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444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6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9" dur="2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48148E-6 L 2.91667E-6 0.37246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500"/>
                            </p:stCondLst>
                            <p:childTnLst>
                              <p:par>
                                <p:cTn id="8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4800000">
                                      <p:cBhvr>
                                        <p:cTn id="87" dur="20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1.48148E-6 L -0.04844 0.16111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22" y="80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500"/>
                            </p:stCondLst>
                            <p:childTnLst>
                              <p:par>
                                <p:cTn id="91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AE383B7-A542-1FAB-B201-7EE0401CC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1" cy="1293028"/>
          </a:xfrm>
        </p:spPr>
        <p:txBody>
          <a:bodyPr/>
          <a:lstStyle/>
          <a:p>
            <a:pPr algn="ctr"/>
            <a:r>
              <a:rPr lang="en-US" dirty="0"/>
              <a:t>Imperative Programming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4B8673-7056-A2BC-8375-8553B72F75A2}"/>
              </a:ext>
            </a:extLst>
          </p:cNvPr>
          <p:cNvSpPr txBox="1"/>
          <p:nvPr/>
        </p:nvSpPr>
        <p:spPr>
          <a:xfrm>
            <a:off x="-2" y="1653574"/>
            <a:ext cx="12192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Code example: Filtering out the odd numbers in a list </a:t>
            </a:r>
            <a:r>
              <a:rPr lang="en-US" dirty="0"/>
              <a:t>(in Python, since its syntax is great for reading and writing)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5DB178-4F75-9AEB-1F69-FE32E79B8B5B}"/>
              </a:ext>
            </a:extLst>
          </p:cNvPr>
          <p:cNvSpPr txBox="1"/>
          <p:nvPr/>
        </p:nvSpPr>
        <p:spPr>
          <a:xfrm>
            <a:off x="-2" y="2500189"/>
            <a:ext cx="6671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If the first element is an even number, keep it</a:t>
            </a:r>
          </a:p>
          <a:p>
            <a:pPr marL="342900" indent="-342900">
              <a:buAutoNum type="arabicParenR"/>
            </a:pPr>
            <a:r>
              <a:rPr lang="en-US" dirty="0"/>
              <a:t>If the first element is an odd number, remove it</a:t>
            </a:r>
          </a:p>
          <a:p>
            <a:pPr marL="342900" indent="-342900">
              <a:buAutoNum type="arabicParenR"/>
            </a:pPr>
            <a:r>
              <a:rPr lang="en-US" dirty="0"/>
              <a:t>If the second element is an even number, keep it</a:t>
            </a:r>
          </a:p>
          <a:p>
            <a:pPr marL="342900" indent="-342900">
              <a:buAutoNum type="arabicParenR"/>
            </a:pPr>
            <a:r>
              <a:rPr lang="en-US" dirty="0"/>
              <a:t>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E1C0B6-5878-5D42-95E1-A00DF7D345CD}"/>
              </a:ext>
            </a:extLst>
          </p:cNvPr>
          <p:cNvSpPr txBox="1"/>
          <p:nvPr/>
        </p:nvSpPr>
        <p:spPr>
          <a:xfrm>
            <a:off x="-2" y="3745373"/>
            <a:ext cx="5477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</a:p>
          <a:p>
            <a:pPr marL="342900" indent="-342900">
              <a:buAutoNum type="arabicParenR"/>
            </a:pPr>
            <a:r>
              <a:rPr lang="en-US" dirty="0"/>
              <a:t>For each element, if it’s even, keep it</a:t>
            </a:r>
          </a:p>
          <a:p>
            <a:pPr marL="342900" indent="-342900">
              <a:buAutoNum type="arabicParenR"/>
            </a:pPr>
            <a:r>
              <a:rPr lang="en-US" dirty="0"/>
              <a:t>For each element, if it’s odd, remove it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335C71-2AAB-E1F6-24B6-24C57E32B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0" y="3305289"/>
            <a:ext cx="6222999" cy="35527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37917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E79903D-68B5-ABE6-8102-58A16023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1" cy="1293028"/>
          </a:xfrm>
        </p:spPr>
        <p:txBody>
          <a:bodyPr/>
          <a:lstStyle/>
          <a:p>
            <a:pPr algn="ctr"/>
            <a:r>
              <a:rPr lang="en-US" dirty="0"/>
              <a:t>procedural Programming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2D43AD-0598-5A3B-330F-DF7DAE7C9E03}"/>
              </a:ext>
            </a:extLst>
          </p:cNvPr>
          <p:cNvSpPr txBox="1"/>
          <p:nvPr/>
        </p:nvSpPr>
        <p:spPr>
          <a:xfrm>
            <a:off x="-1" y="1794933"/>
            <a:ext cx="37314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Pour flour into a bowl</a:t>
            </a:r>
          </a:p>
          <a:p>
            <a:pPr marL="342900" indent="-342900">
              <a:buAutoNum type="arabicParenR"/>
            </a:pPr>
            <a:r>
              <a:rPr lang="en-US" dirty="0"/>
              <a:t>Crack 2 eggs into the bowl</a:t>
            </a:r>
          </a:p>
          <a:p>
            <a:pPr marL="342900" indent="-342900">
              <a:buAutoNum type="arabicParenR"/>
            </a:pPr>
            <a:r>
              <a:rPr lang="en-US" dirty="0"/>
              <a:t>Pour milk into the bowl</a:t>
            </a:r>
          </a:p>
          <a:p>
            <a:pPr marL="342900" indent="-342900">
              <a:buAutoNum type="arabicParenR"/>
            </a:pPr>
            <a:r>
              <a:rPr lang="en-US" dirty="0"/>
              <a:t>Mix it  </a:t>
            </a:r>
          </a:p>
          <a:p>
            <a:pPr marL="342900" indent="-342900">
              <a:buAutoNum type="arabicParenR"/>
            </a:pPr>
            <a:r>
              <a:rPr lang="en-US" dirty="0"/>
              <a:t>Pour the mix into a mold</a:t>
            </a:r>
          </a:p>
          <a:p>
            <a:pPr marL="342900" indent="-342900">
              <a:buAutoNum type="arabicParenR"/>
            </a:pPr>
            <a:r>
              <a:rPr lang="en-US" dirty="0"/>
              <a:t>Bake in oven for 30 minutes</a:t>
            </a:r>
          </a:p>
          <a:p>
            <a:pPr marL="342900" indent="-342900">
              <a:buAutoNum type="arabicParenR"/>
            </a:pPr>
            <a:r>
              <a:rPr lang="en-US" dirty="0"/>
              <a:t>Let it chill for 5 minutes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599C6A-DC9D-BA62-ECFC-21A910DBA97B}"/>
              </a:ext>
            </a:extLst>
          </p:cNvPr>
          <p:cNvSpPr txBox="1"/>
          <p:nvPr/>
        </p:nvSpPr>
        <p:spPr>
          <a:xfrm>
            <a:off x="-1" y="1425601"/>
            <a:ext cx="5266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Real-life Example: Baking a cake </a:t>
            </a:r>
            <a:r>
              <a:rPr lang="en-US" dirty="0"/>
              <a:t>(Imperative)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9B2A5D-D3B6-8402-D181-87D0BCDCDF77}"/>
              </a:ext>
            </a:extLst>
          </p:cNvPr>
          <p:cNvSpPr txBox="1"/>
          <p:nvPr/>
        </p:nvSpPr>
        <p:spPr>
          <a:xfrm>
            <a:off x="0" y="4010924"/>
            <a:ext cx="5266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Real-life Example: Baking a cake </a:t>
            </a:r>
            <a:r>
              <a:rPr lang="en-US" dirty="0"/>
              <a:t>(Procedural)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26D207-C166-7DE5-FA2F-B2D38EA4EC0F}"/>
              </a:ext>
            </a:extLst>
          </p:cNvPr>
          <p:cNvSpPr txBox="1"/>
          <p:nvPr/>
        </p:nvSpPr>
        <p:spPr>
          <a:xfrm>
            <a:off x="-1" y="4420313"/>
            <a:ext cx="3731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Pour ingredients</a:t>
            </a:r>
          </a:p>
          <a:p>
            <a:pPr marL="342900" indent="-342900">
              <a:buAutoNum type="arabicParenR"/>
            </a:pPr>
            <a:r>
              <a:rPr lang="en-US" dirty="0"/>
              <a:t>Mix and transfer to mold</a:t>
            </a:r>
          </a:p>
          <a:p>
            <a:pPr marL="342900" indent="-342900">
              <a:buAutoNum type="arabicParenR"/>
            </a:pPr>
            <a:r>
              <a:rPr lang="en-US" dirty="0"/>
              <a:t>Bake and let chill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C9BD3518-FD17-EDB2-7B7A-8036C9405ED7}"/>
              </a:ext>
            </a:extLst>
          </p:cNvPr>
          <p:cNvSpPr/>
          <p:nvPr/>
        </p:nvSpPr>
        <p:spPr>
          <a:xfrm>
            <a:off x="3582063" y="1834990"/>
            <a:ext cx="298713" cy="795867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ADA5EF-407D-DBB7-0797-127E9066DA4C}"/>
              </a:ext>
            </a:extLst>
          </p:cNvPr>
          <p:cNvSpPr txBox="1"/>
          <p:nvPr/>
        </p:nvSpPr>
        <p:spPr>
          <a:xfrm>
            <a:off x="4030134" y="2048257"/>
            <a:ext cx="3555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Procedure: Pour ingredients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BE2003E7-5328-E984-C873-B88595551BE4}"/>
              </a:ext>
            </a:extLst>
          </p:cNvPr>
          <p:cNvSpPr/>
          <p:nvPr/>
        </p:nvSpPr>
        <p:spPr>
          <a:xfrm>
            <a:off x="3582063" y="2674558"/>
            <a:ext cx="224035" cy="500441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A5039D-426D-99C9-E2BC-A43CFB56F5B9}"/>
              </a:ext>
            </a:extLst>
          </p:cNvPr>
          <p:cNvSpPr txBox="1"/>
          <p:nvPr/>
        </p:nvSpPr>
        <p:spPr>
          <a:xfrm>
            <a:off x="4030133" y="2718262"/>
            <a:ext cx="5063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Procedure: Mix and transfer to mold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61CBB936-07F8-7986-7DEE-D58EFF12564A}"/>
              </a:ext>
            </a:extLst>
          </p:cNvPr>
          <p:cNvSpPr/>
          <p:nvPr/>
        </p:nvSpPr>
        <p:spPr>
          <a:xfrm>
            <a:off x="3582062" y="3213455"/>
            <a:ext cx="224035" cy="500441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1305AC-CAC0-2144-15AD-5F73A29ECA0E}"/>
              </a:ext>
            </a:extLst>
          </p:cNvPr>
          <p:cNvSpPr txBox="1"/>
          <p:nvPr/>
        </p:nvSpPr>
        <p:spPr>
          <a:xfrm>
            <a:off x="4030133" y="3272260"/>
            <a:ext cx="5063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Procedure: Bake and let chill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337ED5-F483-C1C8-9B89-2DCDC50A904C}"/>
              </a:ext>
            </a:extLst>
          </p:cNvPr>
          <p:cNvSpPr txBox="1"/>
          <p:nvPr/>
        </p:nvSpPr>
        <p:spPr>
          <a:xfrm>
            <a:off x="5720423" y="4014145"/>
            <a:ext cx="640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Real-life Example: Baking many muffins </a:t>
            </a:r>
            <a:r>
              <a:rPr lang="en-US" dirty="0"/>
              <a:t>(Procedural)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B6CA28-779A-FCB3-DAE6-AD48BCE5AB2C}"/>
              </a:ext>
            </a:extLst>
          </p:cNvPr>
          <p:cNvSpPr txBox="1"/>
          <p:nvPr/>
        </p:nvSpPr>
        <p:spPr>
          <a:xfrm>
            <a:off x="5720422" y="4423534"/>
            <a:ext cx="37314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u="sng" dirty="0"/>
              <a:t>Pour ingredients </a:t>
            </a:r>
            <a:r>
              <a:rPr lang="en-US" dirty="0"/>
              <a:t>x3</a:t>
            </a:r>
          </a:p>
          <a:p>
            <a:pPr marL="342900" indent="-342900">
              <a:buAutoNum type="arabicParenR"/>
            </a:pPr>
            <a:r>
              <a:rPr lang="en-US" u="sng" dirty="0"/>
              <a:t>Mix and transfer to mold</a:t>
            </a:r>
          </a:p>
          <a:p>
            <a:pPr marL="342900" indent="-342900">
              <a:buAutoNum type="arabicParenR"/>
            </a:pPr>
            <a:r>
              <a:rPr lang="en-US" dirty="0"/>
              <a:t>Add fruits</a:t>
            </a:r>
          </a:p>
          <a:p>
            <a:pPr marL="342900" indent="-342900">
              <a:buAutoNum type="arabicParenR"/>
            </a:pPr>
            <a:r>
              <a:rPr lang="en-US" u="sng" dirty="0"/>
              <a:t>Bake and let chill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D35787-B737-951A-3E2B-C69F6B3BDFFD}"/>
              </a:ext>
            </a:extLst>
          </p:cNvPr>
          <p:cNvSpPr txBox="1"/>
          <p:nvPr/>
        </p:nvSpPr>
        <p:spPr>
          <a:xfrm>
            <a:off x="7315200" y="855133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Extends Imperative Programming</a:t>
            </a:r>
          </a:p>
        </p:txBody>
      </p:sp>
    </p:spTree>
    <p:extLst>
      <p:ext uri="{BB962C8B-B14F-4D97-AF65-F5344CB8AC3E}">
        <p14:creationId xmlns:p14="http://schemas.microsoft.com/office/powerpoint/2010/main" val="3871708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2AFFE7-31D5-3A8A-AD73-A575E04A54F6}"/>
              </a:ext>
            </a:extLst>
          </p:cNvPr>
          <p:cNvSpPr txBox="1"/>
          <p:nvPr/>
        </p:nvSpPr>
        <p:spPr>
          <a:xfrm>
            <a:off x="-2" y="1653574"/>
            <a:ext cx="1219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Code example: Filtering out the odd and big numbers in a list</a:t>
            </a:r>
            <a:r>
              <a:rPr lang="en-US" dirty="0"/>
              <a:t> (in Python)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940EA25-58DE-2491-DCF0-0B2F5456ED4A}"/>
              </a:ext>
            </a:extLst>
          </p:cNvPr>
          <p:cNvSpPr txBox="1">
            <a:spLocks/>
          </p:cNvSpPr>
          <p:nvPr/>
        </p:nvSpPr>
        <p:spPr>
          <a:xfrm>
            <a:off x="0" y="321737"/>
            <a:ext cx="12192001" cy="646331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procedural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30360-21D1-9304-C0EF-8C6E3BC0C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58" y="2299905"/>
            <a:ext cx="5890194" cy="45580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196C2B-F372-CA9D-F31D-52BB9359B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5836" y="2299905"/>
            <a:ext cx="6306163" cy="33028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455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8FE78-B9C6-2F93-2115-E813B78573A1}"/>
              </a:ext>
            </a:extLst>
          </p:cNvPr>
          <p:cNvSpPr txBox="1">
            <a:spLocks/>
          </p:cNvSpPr>
          <p:nvPr/>
        </p:nvSpPr>
        <p:spPr>
          <a:xfrm>
            <a:off x="0" y="321737"/>
            <a:ext cx="12192001" cy="646331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functional Programming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7A8F4-A5DC-7603-92F2-D636DDABDA83}"/>
              </a:ext>
            </a:extLst>
          </p:cNvPr>
          <p:cNvSpPr txBox="1"/>
          <p:nvPr/>
        </p:nvSpPr>
        <p:spPr>
          <a:xfrm>
            <a:off x="0" y="1507067"/>
            <a:ext cx="4394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First-class citizens: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Imperative instruction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If, else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For, while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C8E4F8-02D1-1278-A5A6-796785F710E4}"/>
              </a:ext>
            </a:extLst>
          </p:cNvPr>
          <p:cNvSpPr txBox="1"/>
          <p:nvPr/>
        </p:nvSpPr>
        <p:spPr>
          <a:xfrm>
            <a:off x="0" y="3733800"/>
            <a:ext cx="35898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Second-class:</a:t>
            </a:r>
          </a:p>
          <a:p>
            <a:r>
              <a:rPr lang="en-US" sz="2800" dirty="0"/>
              <a:t>- Functions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B33A92-2332-3AEF-7051-E44F2061852E}"/>
              </a:ext>
            </a:extLst>
          </p:cNvPr>
          <p:cNvSpPr txBox="1"/>
          <p:nvPr/>
        </p:nvSpPr>
        <p:spPr>
          <a:xfrm>
            <a:off x="6697133" y="1507067"/>
            <a:ext cx="4394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First-class citizens: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Functions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2B4CD1-264B-A9F3-9A88-20FAC93A9455}"/>
              </a:ext>
            </a:extLst>
          </p:cNvPr>
          <p:cNvSpPr txBox="1"/>
          <p:nvPr/>
        </p:nvSpPr>
        <p:spPr>
          <a:xfrm>
            <a:off x="6697133" y="3733800"/>
            <a:ext cx="35898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Second-class:</a:t>
            </a:r>
          </a:p>
          <a:p>
            <a:r>
              <a:rPr lang="en-US" sz="2800" dirty="0"/>
              <a:t>- If, else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949ABD8-F3D8-F4B1-DC84-C9CC8979EC24}"/>
              </a:ext>
            </a:extLst>
          </p:cNvPr>
          <p:cNvCxnSpPr/>
          <p:nvPr/>
        </p:nvCxnSpPr>
        <p:spPr>
          <a:xfrm>
            <a:off x="4394200" y="2226733"/>
            <a:ext cx="209973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F1B4030-15AA-7212-DD12-D7711947DF88}"/>
              </a:ext>
            </a:extLst>
          </p:cNvPr>
          <p:cNvCxnSpPr/>
          <p:nvPr/>
        </p:nvCxnSpPr>
        <p:spPr>
          <a:xfrm>
            <a:off x="4394200" y="4224866"/>
            <a:ext cx="209973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A1E783-4F65-C8CF-E3FA-C34B98E8A43E}"/>
              </a:ext>
            </a:extLst>
          </p:cNvPr>
          <p:cNvSpPr txBox="1"/>
          <p:nvPr/>
        </p:nvSpPr>
        <p:spPr>
          <a:xfrm>
            <a:off x="3268133" y="5842000"/>
            <a:ext cx="565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Higher Order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AF4A74-1B64-28E5-1BA3-7A444678B369}"/>
              </a:ext>
            </a:extLst>
          </p:cNvPr>
          <p:cNvSpPr txBox="1"/>
          <p:nvPr/>
        </p:nvSpPr>
        <p:spPr>
          <a:xfrm rot="19683442">
            <a:off x="2650067" y="1975835"/>
            <a:ext cx="7010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How?</a:t>
            </a:r>
          </a:p>
        </p:txBody>
      </p:sp>
      <p:pic>
        <p:nvPicPr>
          <p:cNvPr id="15" name="sfx-punch">
            <a:hlinkClick r:id="" action="ppaction://media"/>
            <a:extLst>
              <a:ext uri="{FF2B5EF4-FFF2-40B4-BE49-F238E27FC236}">
                <a16:creationId xmlns:a16="http://schemas.microsoft.com/office/drawing/2014/main" id="{64FAEBA7-4102-A0E9-F115-6F9359D2CE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95275" y="640873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9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190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3" grpId="0"/>
      <p:bldP spid="4" grpId="0"/>
      <p:bldP spid="5" grpId="0"/>
      <p:bldP spid="6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7346E-AF49-CF33-1C37-A14BF119D45E}"/>
              </a:ext>
            </a:extLst>
          </p:cNvPr>
          <p:cNvSpPr txBox="1">
            <a:spLocks/>
          </p:cNvSpPr>
          <p:nvPr/>
        </p:nvSpPr>
        <p:spPr>
          <a:xfrm>
            <a:off x="0" y="321737"/>
            <a:ext cx="12192001" cy="646331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functional Programming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DD2C39-BC05-0DEA-B7B3-12B4ADD63162}"/>
              </a:ext>
            </a:extLst>
          </p:cNvPr>
          <p:cNvSpPr txBox="1"/>
          <p:nvPr/>
        </p:nvSpPr>
        <p:spPr>
          <a:xfrm>
            <a:off x="-86693" y="883107"/>
            <a:ext cx="1219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Code example: Filtering out the odd and big numbers in a list</a:t>
            </a:r>
            <a:r>
              <a:rPr lang="en-US" dirty="0"/>
              <a:t> (in Python)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1559E-932C-9517-D9FC-58F1C17E88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9"/>
          <a:stretch/>
        </p:blipFill>
        <p:spPr>
          <a:xfrm>
            <a:off x="118532" y="1316363"/>
            <a:ext cx="6244205" cy="243902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4F8690-312D-6033-3369-B1744B184923}"/>
              </a:ext>
            </a:extLst>
          </p:cNvPr>
          <p:cNvSpPr txBox="1"/>
          <p:nvPr/>
        </p:nvSpPr>
        <p:spPr>
          <a:xfrm>
            <a:off x="6481272" y="1313841"/>
            <a:ext cx="289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[2,3,4,6,7], index =  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BC9628-5118-BD47-449B-20334F31FDB3}"/>
              </a:ext>
            </a:extLst>
          </p:cNvPr>
          <p:cNvSpPr txBox="1"/>
          <p:nvPr/>
        </p:nvSpPr>
        <p:spPr>
          <a:xfrm>
            <a:off x="9898657" y="1313841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5,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[0] = 2</a:t>
            </a: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8B5755B7-5551-370F-1C37-40C030D2003F}"/>
              </a:ext>
            </a:extLst>
          </p:cNvPr>
          <p:cNvSpPr/>
          <p:nvPr/>
        </p:nvSpPr>
        <p:spPr>
          <a:xfrm>
            <a:off x="6985000" y="1283140"/>
            <a:ext cx="372534" cy="430734"/>
          </a:xfrm>
          <a:prstGeom prst="donut">
            <a:avLst>
              <a:gd name="adj" fmla="val 15541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E24415C-A384-560E-039D-E1FCB83C2DDC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1998133" y="1650794"/>
            <a:ext cx="5041423" cy="1058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28D9C7B-B4FB-DADF-7352-EF789D142FBA}"/>
              </a:ext>
            </a:extLst>
          </p:cNvPr>
          <p:cNvCxnSpPr>
            <a:cxnSpLocks/>
            <a:stCxn id="10" idx="4"/>
          </p:cNvCxnSpPr>
          <p:nvPr/>
        </p:nvCxnSpPr>
        <p:spPr>
          <a:xfrm flipH="1">
            <a:off x="2827867" y="1713874"/>
            <a:ext cx="4343400" cy="1329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2FA660-2D30-C262-6B5D-BA037300F64A}"/>
              </a:ext>
            </a:extLst>
          </p:cNvPr>
          <p:cNvSpPr txBox="1"/>
          <p:nvPr/>
        </p:nvSpPr>
        <p:spPr>
          <a:xfrm>
            <a:off x="6362737" y="2112229"/>
            <a:ext cx="4743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1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st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filter([2,3,4,6,7], 1)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F14536-E64E-34BD-504B-B8386318A306}"/>
              </a:ext>
            </a:extLst>
          </p:cNvPr>
          <p:cNvSpPr txBox="1"/>
          <p:nvPr/>
        </p:nvSpPr>
        <p:spPr>
          <a:xfrm>
            <a:off x="6463217" y="2524667"/>
            <a:ext cx="289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[2,3,4,6,7], index =  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A9CB4C-2381-7648-13F1-14F1979F9CD8}"/>
              </a:ext>
            </a:extLst>
          </p:cNvPr>
          <p:cNvSpPr txBox="1"/>
          <p:nvPr/>
        </p:nvSpPr>
        <p:spPr>
          <a:xfrm>
            <a:off x="9880602" y="2524667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5,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[1] = 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6667AA-5A25-875A-1732-44A6BCCA3532}"/>
              </a:ext>
            </a:extLst>
          </p:cNvPr>
          <p:cNvSpPr txBox="1"/>
          <p:nvPr/>
        </p:nvSpPr>
        <p:spPr>
          <a:xfrm>
            <a:off x="6362737" y="2957923"/>
            <a:ext cx="4984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2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nd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filter([2,3,4,6,7], 2)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01A852-2F15-8973-AE7A-2619D8453846}"/>
              </a:ext>
            </a:extLst>
          </p:cNvPr>
          <p:cNvSpPr txBox="1"/>
          <p:nvPr/>
        </p:nvSpPr>
        <p:spPr>
          <a:xfrm>
            <a:off x="6463217" y="3391179"/>
            <a:ext cx="289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[2,3,4,6,7], index = 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8B39BE4-0F1B-EDB5-6D63-09B456EF174C}"/>
              </a:ext>
            </a:extLst>
          </p:cNvPr>
          <p:cNvSpPr txBox="1"/>
          <p:nvPr/>
        </p:nvSpPr>
        <p:spPr>
          <a:xfrm>
            <a:off x="9880602" y="3391179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5,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= 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7A59F8-A149-BA16-F384-430871F085C2}"/>
              </a:ext>
            </a:extLst>
          </p:cNvPr>
          <p:cNvSpPr txBox="1"/>
          <p:nvPr/>
        </p:nvSpPr>
        <p:spPr>
          <a:xfrm>
            <a:off x="118532" y="3969079"/>
            <a:ext cx="5339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3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rd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[4] + filter([2,3,4,6,7], 3)</a:t>
            </a:r>
            <a:endParaRPr lang="en-US" dirty="0"/>
          </a:p>
        </p:txBody>
      </p:sp>
      <p:sp>
        <p:nvSpPr>
          <p:cNvPr id="24" name="Frame 23">
            <a:extLst>
              <a:ext uri="{FF2B5EF4-FFF2-40B4-BE49-F238E27FC236}">
                <a16:creationId xmlns:a16="http://schemas.microsoft.com/office/drawing/2014/main" id="{26413E20-06CC-F39D-8DE6-F025DC59C713}"/>
              </a:ext>
            </a:extLst>
          </p:cNvPr>
          <p:cNvSpPr/>
          <p:nvPr/>
        </p:nvSpPr>
        <p:spPr>
          <a:xfrm>
            <a:off x="2788493" y="3969079"/>
            <a:ext cx="2587840" cy="369332"/>
          </a:xfrm>
          <a:prstGeom prst="fram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13FB67D6-80D6-F056-8813-D3F89A1DF6FB}"/>
              </a:ext>
            </a:extLst>
          </p:cNvPr>
          <p:cNvSpPr/>
          <p:nvPr/>
        </p:nvSpPr>
        <p:spPr>
          <a:xfrm>
            <a:off x="9072072" y="2978741"/>
            <a:ext cx="2034271" cy="369332"/>
          </a:xfrm>
          <a:prstGeom prst="fram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501FDB8-E575-33BC-674C-70330D9E3B73}"/>
              </a:ext>
            </a:extLst>
          </p:cNvPr>
          <p:cNvCxnSpPr/>
          <p:nvPr/>
        </p:nvCxnSpPr>
        <p:spPr>
          <a:xfrm flipH="1">
            <a:off x="5376333" y="3327255"/>
            <a:ext cx="3695739" cy="64182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9398B610-6948-3059-DA66-203330C9FC24}"/>
              </a:ext>
            </a:extLst>
          </p:cNvPr>
          <p:cNvSpPr txBox="1"/>
          <p:nvPr/>
        </p:nvSpPr>
        <p:spPr>
          <a:xfrm>
            <a:off x="113115" y="4367434"/>
            <a:ext cx="289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[2,3,4,6,7], index =  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F12412-C641-4B7A-A914-2BC3998DD6F4}"/>
              </a:ext>
            </a:extLst>
          </p:cNvPr>
          <p:cNvSpPr txBox="1"/>
          <p:nvPr/>
        </p:nvSpPr>
        <p:spPr>
          <a:xfrm>
            <a:off x="3339015" y="4367434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5,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[3] = 6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DDF986-51FE-9182-C2F6-B24F416753C1}"/>
              </a:ext>
            </a:extLst>
          </p:cNvPr>
          <p:cNvSpPr txBox="1"/>
          <p:nvPr/>
        </p:nvSpPr>
        <p:spPr>
          <a:xfrm>
            <a:off x="118532" y="4765789"/>
            <a:ext cx="5888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4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th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[4] + [6] + filter([2,3,4,6,7], 4)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C2001F-5CE9-E74D-06D4-C3DFB8D0FB22}"/>
              </a:ext>
            </a:extLst>
          </p:cNvPr>
          <p:cNvSpPr txBox="1"/>
          <p:nvPr/>
        </p:nvSpPr>
        <p:spPr>
          <a:xfrm>
            <a:off x="113115" y="5135121"/>
            <a:ext cx="289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[2,3,4,6,7], index =  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61C32AB-DD40-178B-4154-356839A9E7A0}"/>
              </a:ext>
            </a:extLst>
          </p:cNvPr>
          <p:cNvSpPr txBox="1"/>
          <p:nvPr/>
        </p:nvSpPr>
        <p:spPr>
          <a:xfrm>
            <a:off x="3339015" y="5135121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5,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[4] = 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8052CB4-9547-6AC8-F446-5EFB3D9DF834}"/>
              </a:ext>
            </a:extLst>
          </p:cNvPr>
          <p:cNvSpPr txBox="1"/>
          <p:nvPr/>
        </p:nvSpPr>
        <p:spPr>
          <a:xfrm>
            <a:off x="107608" y="5541637"/>
            <a:ext cx="601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5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th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[4] + [6] + filter([2,3,4,6,7], 5)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79A37F-FB19-4F46-E9B8-F40263BB7BD7}"/>
              </a:ext>
            </a:extLst>
          </p:cNvPr>
          <p:cNvSpPr txBox="1"/>
          <p:nvPr/>
        </p:nvSpPr>
        <p:spPr>
          <a:xfrm>
            <a:off x="107608" y="5902808"/>
            <a:ext cx="289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[2,3,4,6,7], index =  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EBA812-7E3A-E060-B7D9-3FAE66ACA112}"/>
              </a:ext>
            </a:extLst>
          </p:cNvPr>
          <p:cNvSpPr txBox="1"/>
          <p:nvPr/>
        </p:nvSpPr>
        <p:spPr>
          <a:xfrm>
            <a:off x="3333508" y="5902808"/>
            <a:ext cx="3706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5,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[5] = </a:t>
            </a:r>
            <a:r>
              <a:rPr lang="en-US" sz="1400" i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out of bounds</a:t>
            </a:r>
            <a:endParaRPr lang="en-US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727B7BB-C1D0-D3C8-E4B8-4543BCDF835D}"/>
              </a:ext>
            </a:extLst>
          </p:cNvPr>
          <p:cNvSpPr txBox="1"/>
          <p:nvPr/>
        </p:nvSpPr>
        <p:spPr>
          <a:xfrm>
            <a:off x="118532" y="6272140"/>
            <a:ext cx="4100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6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th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[4] + [6] + []</a:t>
            </a:r>
            <a:endParaRPr lang="en-US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5B42ECF-CE27-C6B6-4989-F3E7EFB441F2}"/>
              </a:ext>
            </a:extLst>
          </p:cNvPr>
          <p:cNvCxnSpPr>
            <a:stCxn id="36" idx="3"/>
          </p:cNvCxnSpPr>
          <p:nvPr/>
        </p:nvCxnSpPr>
        <p:spPr>
          <a:xfrm>
            <a:off x="4219335" y="6456806"/>
            <a:ext cx="2655598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3E9762A-322C-8838-B331-1A705B47D6C3}"/>
              </a:ext>
            </a:extLst>
          </p:cNvPr>
          <p:cNvSpPr txBox="1"/>
          <p:nvPr/>
        </p:nvSpPr>
        <p:spPr>
          <a:xfrm>
            <a:off x="6985000" y="6261765"/>
            <a:ext cx="20870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[2, 4, 6]</a:t>
            </a:r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7C91B3F-41C6-9B91-FAFB-62C63EC48509}"/>
              </a:ext>
            </a:extLst>
          </p:cNvPr>
          <p:cNvCxnSpPr/>
          <p:nvPr/>
        </p:nvCxnSpPr>
        <p:spPr>
          <a:xfrm>
            <a:off x="1845733" y="3191933"/>
            <a:ext cx="43434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220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00"/>
                            </p:stCondLst>
                            <p:childTnLst>
                              <p:par>
                                <p:cTn id="1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 animBg="1"/>
      <p:bldP spid="10" grpId="1" animBg="1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 animBg="1"/>
      <p:bldP spid="24" grpId="1" animBg="1"/>
      <p:bldP spid="25" grpId="0" animBg="1"/>
      <p:bldP spid="25" grpId="1" animBg="1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F77EE-B356-CC0B-F22F-64660367B951}"/>
              </a:ext>
            </a:extLst>
          </p:cNvPr>
          <p:cNvSpPr txBox="1">
            <a:spLocks/>
          </p:cNvSpPr>
          <p:nvPr/>
        </p:nvSpPr>
        <p:spPr>
          <a:xfrm>
            <a:off x="0" y="321737"/>
            <a:ext cx="12192001" cy="646331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functional Programming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1B027C-F267-1EB0-2201-448F1B5A8473}"/>
              </a:ext>
            </a:extLst>
          </p:cNvPr>
          <p:cNvSpPr txBox="1"/>
          <p:nvPr/>
        </p:nvSpPr>
        <p:spPr>
          <a:xfrm>
            <a:off x="-86693" y="883107"/>
            <a:ext cx="1219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Code example: Filtering out the odd and big numbers in a list</a:t>
            </a:r>
            <a:r>
              <a:rPr lang="en-US" dirty="0"/>
              <a:t> (in Python)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AB433D-4A6A-B532-3584-45BE52C6C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92" y="1328639"/>
            <a:ext cx="6430272" cy="271500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A3D753-80F9-68A7-D66B-99B6672B892C}"/>
              </a:ext>
            </a:extLst>
          </p:cNvPr>
          <p:cNvSpPr txBox="1"/>
          <p:nvPr/>
        </p:nvSpPr>
        <p:spPr>
          <a:xfrm>
            <a:off x="6481272" y="1313841"/>
            <a:ext cx="169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[2,3,4,6,7]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FA0061-D082-5C7E-59EF-DBE5C6E72A82}"/>
              </a:ext>
            </a:extLst>
          </p:cNvPr>
          <p:cNvSpPr txBox="1"/>
          <p:nvPr/>
        </p:nvSpPr>
        <p:spPr>
          <a:xfrm>
            <a:off x="8569387" y="1313841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5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[0] =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5AA72A-4D20-4732-38E3-2E02860A66CD}"/>
              </a:ext>
            </a:extLst>
          </p:cNvPr>
          <p:cNvSpPr txBox="1"/>
          <p:nvPr/>
        </p:nvSpPr>
        <p:spPr>
          <a:xfrm>
            <a:off x="6481272" y="1813809"/>
            <a:ext cx="4294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1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st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filter([3,4,6,7])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135323-6778-B83F-782C-944695D39652}"/>
              </a:ext>
            </a:extLst>
          </p:cNvPr>
          <p:cNvCxnSpPr>
            <a:cxnSpLocks/>
          </p:cNvCxnSpPr>
          <p:nvPr/>
        </p:nvCxnSpPr>
        <p:spPr>
          <a:xfrm>
            <a:off x="5562600" y="3268133"/>
            <a:ext cx="753533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F1CCA0A-2E99-A36A-5A8F-9DECB705FF7D}"/>
              </a:ext>
            </a:extLst>
          </p:cNvPr>
          <p:cNvSpPr txBox="1"/>
          <p:nvPr/>
        </p:nvSpPr>
        <p:spPr>
          <a:xfrm>
            <a:off x="6516964" y="2686141"/>
            <a:ext cx="12996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[2,3,4,6,7]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6AFBB0-BA7C-781C-491F-0612B32DBC7A}"/>
              </a:ext>
            </a:extLst>
          </p:cNvPr>
          <p:cNvCxnSpPr>
            <a:cxnSpLocks/>
          </p:cNvCxnSpPr>
          <p:nvPr/>
        </p:nvCxnSpPr>
        <p:spPr>
          <a:xfrm>
            <a:off x="6858000" y="2980266"/>
            <a:ext cx="753533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B80512-C0E7-E11A-5365-BCC8C19786D3}"/>
              </a:ext>
            </a:extLst>
          </p:cNvPr>
          <p:cNvCxnSpPr/>
          <p:nvPr/>
        </p:nvCxnSpPr>
        <p:spPr>
          <a:xfrm flipV="1">
            <a:off x="6405072" y="3070271"/>
            <a:ext cx="452928" cy="212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B671330-E8B6-6AF3-D188-BB6665C5BFAF}"/>
              </a:ext>
            </a:extLst>
          </p:cNvPr>
          <p:cNvSpPr txBox="1"/>
          <p:nvPr/>
        </p:nvSpPr>
        <p:spPr>
          <a:xfrm>
            <a:off x="6580560" y="2454871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0 1 2 3 4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977720D-58BD-831B-C856-1F0A0C8CDE14}"/>
              </a:ext>
            </a:extLst>
          </p:cNvPr>
          <p:cNvCxnSpPr/>
          <p:nvPr/>
        </p:nvCxnSpPr>
        <p:spPr>
          <a:xfrm flipV="1">
            <a:off x="6858000" y="2454871"/>
            <a:ext cx="0" cy="184666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B365902-87B4-DAA4-21A5-ABB5C75388B8}"/>
              </a:ext>
            </a:extLst>
          </p:cNvPr>
          <p:cNvCxnSpPr>
            <a:cxnSpLocks/>
            <a:stCxn id="17" idx="0"/>
          </p:cNvCxnSpPr>
          <p:nvPr/>
        </p:nvCxnSpPr>
        <p:spPr>
          <a:xfrm flipH="1">
            <a:off x="6858000" y="2454871"/>
            <a:ext cx="263734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3" name="Frame 22">
            <a:extLst>
              <a:ext uri="{FF2B5EF4-FFF2-40B4-BE49-F238E27FC236}">
                <a16:creationId xmlns:a16="http://schemas.microsoft.com/office/drawing/2014/main" id="{064A7DA9-A9F7-86C7-0C18-D1450FE3A5ED}"/>
              </a:ext>
            </a:extLst>
          </p:cNvPr>
          <p:cNvSpPr/>
          <p:nvPr/>
        </p:nvSpPr>
        <p:spPr>
          <a:xfrm>
            <a:off x="6807653" y="2410864"/>
            <a:ext cx="932100" cy="682671"/>
          </a:xfrm>
          <a:prstGeom prst="frame">
            <a:avLst>
              <a:gd name="adj1" fmla="val 1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B090CCC-E6A1-69BD-6E01-D824E6EB60F4}"/>
              </a:ext>
            </a:extLst>
          </p:cNvPr>
          <p:cNvCxnSpPr>
            <a:stCxn id="23" idx="3"/>
          </p:cNvCxnSpPr>
          <p:nvPr/>
        </p:nvCxnSpPr>
        <p:spPr>
          <a:xfrm flipV="1">
            <a:off x="7739753" y="2183141"/>
            <a:ext cx="2284780" cy="569059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516A2D4-B408-9677-A9CD-518BAE1D5EC1}"/>
              </a:ext>
            </a:extLst>
          </p:cNvPr>
          <p:cNvSpPr txBox="1"/>
          <p:nvPr/>
        </p:nvSpPr>
        <p:spPr>
          <a:xfrm>
            <a:off x="6516964" y="2244543"/>
            <a:ext cx="1503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[3,4,6,7]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2180EC-2336-8CD6-C524-26FCAA2984BA}"/>
              </a:ext>
            </a:extLst>
          </p:cNvPr>
          <p:cNvSpPr txBox="1"/>
          <p:nvPr/>
        </p:nvSpPr>
        <p:spPr>
          <a:xfrm>
            <a:off x="8605079" y="2244543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4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[0] = 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1AA2999-7C68-F670-1812-306F6066BC61}"/>
              </a:ext>
            </a:extLst>
          </p:cNvPr>
          <p:cNvSpPr txBox="1"/>
          <p:nvPr/>
        </p:nvSpPr>
        <p:spPr>
          <a:xfrm>
            <a:off x="6475073" y="2680544"/>
            <a:ext cx="4342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2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nd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filter([4,6,7])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516A10-D851-FDEF-33B2-C74000C0CE01}"/>
              </a:ext>
            </a:extLst>
          </p:cNvPr>
          <p:cNvSpPr txBox="1"/>
          <p:nvPr/>
        </p:nvSpPr>
        <p:spPr>
          <a:xfrm>
            <a:off x="6516964" y="3136940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[4,6,7]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CC33960-B130-D43B-0C7D-DF8EFB7DACBC}"/>
              </a:ext>
            </a:extLst>
          </p:cNvPr>
          <p:cNvSpPr txBox="1"/>
          <p:nvPr/>
        </p:nvSpPr>
        <p:spPr>
          <a:xfrm>
            <a:off x="8605079" y="3136940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3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[0] = 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EB224F3-7BE6-A769-CAA1-8BC534551F94}"/>
              </a:ext>
            </a:extLst>
          </p:cNvPr>
          <p:cNvSpPr txBox="1"/>
          <p:nvPr/>
        </p:nvSpPr>
        <p:spPr>
          <a:xfrm>
            <a:off x="0" y="4026900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3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rd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[4] + filter([6,7])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8E04483-06A8-29A5-33AE-7F90E844BD43}"/>
              </a:ext>
            </a:extLst>
          </p:cNvPr>
          <p:cNvSpPr txBox="1"/>
          <p:nvPr/>
        </p:nvSpPr>
        <p:spPr>
          <a:xfrm>
            <a:off x="41891" y="4339361"/>
            <a:ext cx="111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[6,7]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EE94E76-C2BE-9F33-9F92-62A9D8CA8B28}"/>
              </a:ext>
            </a:extLst>
          </p:cNvPr>
          <p:cNvSpPr txBox="1"/>
          <p:nvPr/>
        </p:nvSpPr>
        <p:spPr>
          <a:xfrm>
            <a:off x="2130006" y="4339361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2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[0] = 6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AEC763C-DF19-7387-3108-1CAFB4B4E731}"/>
              </a:ext>
            </a:extLst>
          </p:cNvPr>
          <p:cNvSpPr txBox="1"/>
          <p:nvPr/>
        </p:nvSpPr>
        <p:spPr>
          <a:xfrm>
            <a:off x="0" y="4640359"/>
            <a:ext cx="5054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4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th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[4] + [6] + filter([7])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001F87-3919-30B7-A19F-CDCB928A0AB5}"/>
              </a:ext>
            </a:extLst>
          </p:cNvPr>
          <p:cNvSpPr txBox="1"/>
          <p:nvPr/>
        </p:nvSpPr>
        <p:spPr>
          <a:xfrm>
            <a:off x="41891" y="5004411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[7]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721BC83-F07C-7014-3367-7B38AADFCD19}"/>
              </a:ext>
            </a:extLst>
          </p:cNvPr>
          <p:cNvSpPr txBox="1"/>
          <p:nvPr/>
        </p:nvSpPr>
        <p:spPr>
          <a:xfrm>
            <a:off x="2130006" y="5004411"/>
            <a:ext cx="275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1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[0] = 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2DC739E-C0E6-90AC-BC2D-E66761399D5F}"/>
              </a:ext>
            </a:extLst>
          </p:cNvPr>
          <p:cNvSpPr txBox="1"/>
          <p:nvPr/>
        </p:nvSpPr>
        <p:spPr>
          <a:xfrm>
            <a:off x="-1" y="5344695"/>
            <a:ext cx="4862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5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th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[4] + [6] + filter([])</a:t>
            </a:r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AC8343-E408-1444-1C74-7C2A8DED7981}"/>
              </a:ext>
            </a:extLst>
          </p:cNvPr>
          <p:cNvSpPr txBox="1"/>
          <p:nvPr/>
        </p:nvSpPr>
        <p:spPr>
          <a:xfrm>
            <a:off x="41891" y="5680177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[]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F71C5D5-B196-B30D-5D4C-CC251D7A9098}"/>
              </a:ext>
            </a:extLst>
          </p:cNvPr>
          <p:cNvSpPr txBox="1"/>
          <p:nvPr/>
        </p:nvSpPr>
        <p:spPr>
          <a:xfrm>
            <a:off x="2130006" y="5680177"/>
            <a:ext cx="343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len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= 0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[0] = </a:t>
            </a:r>
            <a:r>
              <a:rPr lang="en-US" sz="1400" i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out of bounds</a:t>
            </a:r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F0AD15-749D-B5BB-AB7D-9DF5CC5B753A}"/>
              </a:ext>
            </a:extLst>
          </p:cNvPr>
          <p:cNvSpPr txBox="1"/>
          <p:nvPr/>
        </p:nvSpPr>
        <p:spPr>
          <a:xfrm>
            <a:off x="24763" y="6032766"/>
            <a:ext cx="4100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6</a:t>
            </a:r>
            <a:r>
              <a:rPr lang="en-US" b="1" baseline="300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th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iteration:</a:t>
            </a: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return</a:t>
            </a:r>
            <a:r>
              <a:rPr lang="en-US" dirty="0"/>
              <a:t> 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[2] + [4] + [6] + []</a:t>
            </a:r>
            <a:endParaRPr lang="en-US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920D262-56E3-933B-E585-2F686FB75B5A}"/>
              </a:ext>
            </a:extLst>
          </p:cNvPr>
          <p:cNvCxnSpPr/>
          <p:nvPr/>
        </p:nvCxnSpPr>
        <p:spPr>
          <a:xfrm>
            <a:off x="4087265" y="6220638"/>
            <a:ext cx="2655598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5B5E264-C8D6-3EE6-3756-01D2738BA352}"/>
              </a:ext>
            </a:extLst>
          </p:cNvPr>
          <p:cNvSpPr txBox="1"/>
          <p:nvPr/>
        </p:nvSpPr>
        <p:spPr>
          <a:xfrm>
            <a:off x="6852930" y="6025597"/>
            <a:ext cx="20870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[2, 4, 6]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3" grpId="0"/>
      <p:bldP spid="13" grpId="1"/>
      <p:bldP spid="17" grpId="0"/>
      <p:bldP spid="17" grpId="1"/>
      <p:bldP spid="23" grpId="0" animBg="1"/>
      <p:bldP spid="23" grpId="1" animBg="1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2" grpId="0"/>
      <p:bldP spid="44" grpId="0"/>
    </p:bldLst>
  </p:timing>
</p:sld>
</file>

<file path=ppt/theme/theme1.xml><?xml version="1.0" encoding="utf-8"?>
<a:theme xmlns:a="http://schemas.openxmlformats.org/drawingml/2006/main" name="Celebration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ppt/theme/theme2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172</TotalTime>
  <Words>1006</Words>
  <Application>Microsoft Office PowerPoint</Application>
  <PresentationFormat>Widescreen</PresentationFormat>
  <Paragraphs>121</Paragraphs>
  <Slides>10</Slides>
  <Notes>5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AvenirNext LT Pro Medium</vt:lpstr>
      <vt:lpstr>Calibri</vt:lpstr>
      <vt:lpstr>Century Gothic</vt:lpstr>
      <vt:lpstr>Gill Sans Nova</vt:lpstr>
      <vt:lpstr>CelebrationVTI</vt:lpstr>
      <vt:lpstr>Vapor Trail</vt:lpstr>
      <vt:lpstr>Programming Fundamentals &amp; Higher Order Programming</vt:lpstr>
      <vt:lpstr>PowerPoint Presentation</vt:lpstr>
      <vt:lpstr>Imperative Programming</vt:lpstr>
      <vt:lpstr>Imperative Programming</vt:lpstr>
      <vt:lpstr>procedural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rafael lourenço</dc:creator>
  <cp:lastModifiedBy>rafael lourenço</cp:lastModifiedBy>
  <cp:revision>7</cp:revision>
  <dcterms:created xsi:type="dcterms:W3CDTF">2022-07-18T13:36:41Z</dcterms:created>
  <dcterms:modified xsi:type="dcterms:W3CDTF">2022-07-18T16:29:20Z</dcterms:modified>
</cp:coreProperties>
</file>

<file path=docProps/thumbnail.jpeg>
</file>